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9"/>
  </p:notesMasterIdLst>
  <p:handoutMasterIdLst>
    <p:handoutMasterId r:id="rId30"/>
  </p:handoutMasterIdLst>
  <p:sldIdLst>
    <p:sldId id="256" r:id="rId4"/>
    <p:sldId id="279" r:id="rId5"/>
    <p:sldId id="280" r:id="rId6"/>
    <p:sldId id="281" r:id="rId7"/>
    <p:sldId id="283" r:id="rId8"/>
    <p:sldId id="282" r:id="rId9"/>
    <p:sldId id="284" r:id="rId10"/>
    <p:sldId id="285" r:id="rId11"/>
    <p:sldId id="257" r:id="rId12"/>
    <p:sldId id="275" r:id="rId13"/>
    <p:sldId id="277" r:id="rId14"/>
    <p:sldId id="274" r:id="rId15"/>
    <p:sldId id="260" r:id="rId16"/>
    <p:sldId id="261" r:id="rId17"/>
    <p:sldId id="267" r:id="rId18"/>
    <p:sldId id="262" r:id="rId19"/>
    <p:sldId id="268" r:id="rId20"/>
    <p:sldId id="273" r:id="rId21"/>
    <p:sldId id="264" r:id="rId22"/>
    <p:sldId id="269" r:id="rId23"/>
    <p:sldId id="270" r:id="rId24"/>
    <p:sldId id="265" r:id="rId25"/>
    <p:sldId id="271" r:id="rId26"/>
    <p:sldId id="276" r:id="rId27"/>
    <p:sldId id="27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9" autoAdjust="0"/>
  </p:normalViewPr>
  <p:slideViewPr>
    <p:cSldViewPr>
      <p:cViewPr varScale="1">
        <p:scale>
          <a:sx n="88" d="100"/>
          <a:sy n="88" d="100"/>
        </p:scale>
        <p:origin x="1731"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148CB30-A988-4D63-BC62-A8697EA690B5}" type="datetimeFigureOut">
              <a:rPr lang="en-US" smtClean="0"/>
              <a:t>5/23/2023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3630E5-CB62-47D7-B17A-6E2DA00A0568}" type="slidenum">
              <a:rPr lang="en-US" smtClean="0"/>
              <a:t>‹#›</a:t>
            </a:fld>
            <a:endParaRPr lang="en-US"/>
          </a:p>
        </p:txBody>
      </p:sp>
    </p:spTree>
    <p:extLst>
      <p:ext uri="{BB962C8B-B14F-4D97-AF65-F5344CB8AC3E}">
        <p14:creationId xmlns:p14="http://schemas.microsoft.com/office/powerpoint/2010/main" val="1503226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55BDB2-41F7-4268-B2F3-E7E5152BE1A8}" type="datetimeFigureOut">
              <a:rPr lang="en-US" smtClean="0"/>
              <a:t>5/23/2023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2C99B2-5C5E-44D1-8726-4ACC97D7BD3C}" type="slidenum">
              <a:rPr lang="en-US" smtClean="0"/>
              <a:t>‹#›</a:t>
            </a:fld>
            <a:endParaRPr lang="en-US"/>
          </a:p>
        </p:txBody>
      </p:sp>
    </p:spTree>
    <p:extLst>
      <p:ext uri="{BB962C8B-B14F-4D97-AF65-F5344CB8AC3E}">
        <p14:creationId xmlns:p14="http://schemas.microsoft.com/office/powerpoint/2010/main" val="2464015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C99B2-5C5E-44D1-8726-4ACC97D7BD3C}"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416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BOD: BOD (biological oxygen demand): represents the amount of oxygen consumed by bacteria and other microorganisms while they decompose organic matter under aerobic (oxygen is present) conditions at a specified temperature. Directly affects the amount of dissolved oxygen in rivers and streams. The greater the BOD, the more rapidly oxygen is depleted in the stream. This means less oxygen is available to higher forms of aquatic life.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14</a:t>
            </a:fld>
            <a:endParaRPr lang="en-US"/>
          </a:p>
        </p:txBody>
      </p:sp>
    </p:spTree>
    <p:extLst>
      <p:ext uri="{BB962C8B-B14F-4D97-AF65-F5344CB8AC3E}">
        <p14:creationId xmlns:p14="http://schemas.microsoft.com/office/powerpoint/2010/main" val="270642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pictures of the 2 kinds of primary tanks that we have.  Both have rakes that skim pollutants off of the top and bottom of the tanks.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15</a:t>
            </a:fld>
            <a:endParaRPr lang="en-US"/>
          </a:p>
        </p:txBody>
      </p:sp>
    </p:spTree>
    <p:extLst>
      <p:ext uri="{BB962C8B-B14F-4D97-AF65-F5344CB8AC3E}">
        <p14:creationId xmlns:p14="http://schemas.microsoft.com/office/powerpoint/2010/main" val="397534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C2C99B2-5C5E-44D1-8726-4ACC97D7BD3C}" type="slidenum">
              <a:rPr lang="en-US" smtClean="0"/>
              <a:t>17</a:t>
            </a:fld>
            <a:endParaRPr lang="en-US"/>
          </a:p>
        </p:txBody>
      </p:sp>
    </p:spTree>
    <p:extLst>
      <p:ext uri="{BB962C8B-B14F-4D97-AF65-F5344CB8AC3E}">
        <p14:creationId xmlns:p14="http://schemas.microsoft.com/office/powerpoint/2010/main" val="96131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product is used at home to disinfect or to whiten your clothes?  Well, we use bleach as well to reduce the concentration of e. Coli in the water to be discharge into the river.  However, we can’t discharge chlorinate into the rive so we have to add another chemical to neutralize the chlorine so that we don’t kill fish and other aquatic life.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20</a:t>
            </a:fld>
            <a:endParaRPr lang="en-US"/>
          </a:p>
        </p:txBody>
      </p:sp>
    </p:spTree>
    <p:extLst>
      <p:ext uri="{BB962C8B-B14F-4D97-AF65-F5344CB8AC3E}">
        <p14:creationId xmlns:p14="http://schemas.microsoft.com/office/powerpoint/2010/main" val="101388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talked a lot about removing solids from the waste stream and perhaps you’re wondering what happens to them.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22</a:t>
            </a:fld>
            <a:endParaRPr lang="en-US"/>
          </a:p>
        </p:txBody>
      </p:sp>
    </p:spTree>
    <p:extLst>
      <p:ext uri="{BB962C8B-B14F-4D97-AF65-F5344CB8AC3E}">
        <p14:creationId xmlns:p14="http://schemas.microsoft.com/office/powerpoint/2010/main" val="215319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might guess, it takes a lot of teamwork to make this happen,  Operators work 24/7 on 12 hour shifts ensuring that the plant runs as designed and make adjustments as needed.  The maintenance staff perform preventive and corrective maintenance on our equipment.  In addition, there’s a Collections department who keep the streets clean so that debris doesn’t wash into the sewers when it rains.  Other Collections department employees televise sewers to look for problems so that they can be corrected.  Our laboratory test the water for us which helps us to make treatment decisions.  We also have an Engineering department who oversee our larger projects, accountants who make sure our employees and bills get paid, and Human Resources Department who oversee such administrative tasks as hiring, managing our benefits and other tasks.  Collectively, w work towards the common goal of protecting the environment.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24</a:t>
            </a:fld>
            <a:endParaRPr lang="en-US"/>
          </a:p>
        </p:txBody>
      </p:sp>
    </p:spTree>
    <p:extLst>
      <p:ext uri="{BB962C8B-B14F-4D97-AF65-F5344CB8AC3E}">
        <p14:creationId xmlns:p14="http://schemas.microsoft.com/office/powerpoint/2010/main" val="3473201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25</a:t>
            </a:fld>
            <a:endParaRPr lang="en-US"/>
          </a:p>
        </p:txBody>
      </p:sp>
    </p:spTree>
    <p:extLst>
      <p:ext uri="{BB962C8B-B14F-4D97-AF65-F5344CB8AC3E}">
        <p14:creationId xmlns:p14="http://schemas.microsoft.com/office/powerpoint/2010/main" val="220930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5</a:t>
            </a:fld>
            <a:endParaRPr lang="en-US"/>
          </a:p>
        </p:txBody>
      </p:sp>
    </p:spTree>
    <p:extLst>
      <p:ext uri="{BB962C8B-B14F-4D97-AF65-F5344CB8AC3E}">
        <p14:creationId xmlns:p14="http://schemas.microsoft.com/office/powerpoint/2010/main" val="38187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water that goes down the drains in your homes and the stormwater that goes down the sewers goes to a wastewater plant such as this one where the water is treated and discharged into to the Grand Calumet River.  All the water on earth is all that will ever be on earth, and it is our job to treat it so that we do not pollute natural waters.  Our main job is to protect the environment.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6</a:t>
            </a:fld>
            <a:endParaRPr lang="en-US"/>
          </a:p>
        </p:txBody>
      </p:sp>
    </p:spTree>
    <p:extLst>
      <p:ext uri="{BB962C8B-B14F-4D97-AF65-F5344CB8AC3E}">
        <p14:creationId xmlns:p14="http://schemas.microsoft.com/office/powerpoint/2010/main" val="177375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water that goes down the drains in your homes and the storm water that goes down the sewers goes to a wastewater plant such as this one where the water is treated and discharged into to the Grand Calumet River.  All the water that is on earth is all of the water that will ever be on earth and it is our job to treat it so that we do not pollute natural waters.  Our main job is to protect the environment.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7</a:t>
            </a:fld>
            <a:endParaRPr lang="en-US"/>
          </a:p>
        </p:txBody>
      </p:sp>
    </p:spTree>
    <p:extLst>
      <p:ext uri="{BB962C8B-B14F-4D97-AF65-F5344CB8AC3E}">
        <p14:creationId xmlns:p14="http://schemas.microsoft.com/office/powerpoint/2010/main" val="215495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C2C99B2-5C5E-44D1-8726-4ACC97D7BD3C}" type="slidenum">
              <a:rPr lang="en-US" smtClean="0"/>
              <a:t>9</a:t>
            </a:fld>
            <a:endParaRPr lang="en-US"/>
          </a:p>
        </p:txBody>
      </p:sp>
    </p:spTree>
    <p:extLst>
      <p:ext uri="{BB962C8B-B14F-4D97-AF65-F5344CB8AC3E}">
        <p14:creationId xmlns:p14="http://schemas.microsoft.com/office/powerpoint/2010/main" val="8188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Stated Environmental Protection Agency (USEPA) Indiana Department of Environment Management (IDEM) requires a National Pollutant Elimination Discharge (NPDES) permit to be able to discharge into natural waters. The permit provides limits for a list of pollutants that we must test for and there are consequences if we do not.  The permit must be renewed every 5 years.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10</a:t>
            </a:fld>
            <a:endParaRPr lang="en-US"/>
          </a:p>
        </p:txBody>
      </p:sp>
    </p:spTree>
    <p:extLst>
      <p:ext uri="{BB962C8B-B14F-4D97-AF65-F5344CB8AC3E}">
        <p14:creationId xmlns:p14="http://schemas.microsoft.com/office/powerpoint/2010/main" val="396322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protecting the environment isn’t incentive enough, there may be fines if we discharge water that does not meet or is better than effluent limits.  In extreme cases waste water employees have been jailed for falsifying data or knowingly neglecting to utilize available resources to prevent effluent limit excursions.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11</a:t>
            </a:fld>
            <a:endParaRPr lang="en-US"/>
          </a:p>
        </p:txBody>
      </p:sp>
    </p:spTree>
    <p:extLst>
      <p:ext uri="{BB962C8B-B14F-4D97-AF65-F5344CB8AC3E}">
        <p14:creationId xmlns:p14="http://schemas.microsoft.com/office/powerpoint/2010/main" val="139649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overview of the plant.  We’re in this room (point to board room)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12</a:t>
            </a:fld>
            <a:endParaRPr lang="en-US"/>
          </a:p>
        </p:txBody>
      </p:sp>
    </p:spTree>
    <p:extLst>
      <p:ext uri="{BB962C8B-B14F-4D97-AF65-F5344CB8AC3E}">
        <p14:creationId xmlns:p14="http://schemas.microsoft.com/office/powerpoint/2010/main" val="240805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treatment consisting of the trash rack, bar screens, detritus tanks, and grit washers is 1</a:t>
            </a:r>
            <a:r>
              <a:rPr lang="en-US" baseline="30000" dirty="0"/>
              <a:t>st</a:t>
            </a:r>
            <a:r>
              <a:rPr lang="en-US" dirty="0"/>
              <a:t>.  Here’s a picture of the trash rack that has spacing that are 2” parts restricting anything larger from that from entering the waste stream.  After that the bar screens prevent anything larger than ¼” from passing through.  The grit washer separates and removes grit (gravel, sand, materials that are ground up in garbage disposals in your homes) from the waste stream to protect our pumps and other equipment.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C2C99B2-5C5E-44D1-8726-4ACC97D7BD3C}" type="slidenum">
              <a:rPr lang="en-US" smtClean="0"/>
              <a:t>13</a:t>
            </a:fld>
            <a:endParaRPr lang="en-US"/>
          </a:p>
        </p:txBody>
      </p:sp>
    </p:spTree>
    <p:extLst>
      <p:ext uri="{BB962C8B-B14F-4D97-AF65-F5344CB8AC3E}">
        <p14:creationId xmlns:p14="http://schemas.microsoft.com/office/powerpoint/2010/main" val="38569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24418962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111343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11432532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Gary Sanitary District</a:t>
            </a:r>
            <a:br>
              <a:rPr lang="en-US" dirty="0"/>
            </a:br>
            <a:r>
              <a:rPr lang="en-US" dirty="0"/>
              <a:t>Open House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75 Years as a District</a:t>
            </a:r>
          </a:p>
          <a:p>
            <a:r>
              <a:rPr lang="en-US" dirty="0"/>
              <a:t>Clean Water is Everybody’s Business</a:t>
            </a:r>
          </a:p>
          <a:p>
            <a:r>
              <a:rPr lang="en-US" dirty="0"/>
              <a:t>August 9, 2013</a:t>
            </a:r>
          </a:p>
        </p:txBody>
      </p:sp>
      <p:sp>
        <p:nvSpPr>
          <p:cNvPr id="4" name="Date Placeholder 3"/>
          <p:cNvSpPr>
            <a:spLocks noGrp="1"/>
          </p:cNvSpPr>
          <p:nvPr>
            <p:ph type="dt" sz="half" idx="10"/>
          </p:nvPr>
        </p:nvSpPr>
        <p:spPr/>
        <p:txBody>
          <a:bodyPr/>
          <a:lstStyle/>
          <a:p>
            <a:r>
              <a:rPr lang="en-US"/>
              <a:t>8/9/2013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202568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18319289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2104566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15819943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8/9/2013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26489677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8/9/2013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40044062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8/9/2013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5030197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36459523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458231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904999"/>
            <a:ext cx="5486400" cy="282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6489955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9411706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39257209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37464819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12354239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37434624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24634342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8/9/2013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16949630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8/9/2013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21850736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8/9/2013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19658747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27160151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28141693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40236223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20745950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8/9/2013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3AA9-1DB4-4EF3-A986-2DC21D5A13A7}" type="slidenum">
              <a:rPr lang="en-US" smtClean="0"/>
              <a:t>‹#›</a:t>
            </a:fld>
            <a:endParaRPr lang="en-US"/>
          </a:p>
        </p:txBody>
      </p:sp>
    </p:spTree>
    <p:extLst>
      <p:ext uri="{BB962C8B-B14F-4D97-AF65-F5344CB8AC3E}">
        <p14:creationId xmlns:p14="http://schemas.microsoft.com/office/powerpoint/2010/main" val="42551241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23260242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8/9/2013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39846785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8/9/2013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33489495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8/9/2013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668504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37706105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904999"/>
            <a:ext cx="5486400" cy="282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8/9/2013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CA70-7073-40A9-8834-2D39B7EB4F84}" type="slidenum">
              <a:rPr lang="en-US" smtClean="0"/>
              <a:t>‹#›</a:t>
            </a:fld>
            <a:endParaRPr lang="en-US"/>
          </a:p>
        </p:txBody>
      </p:sp>
    </p:spTree>
    <p:extLst>
      <p:ext uri="{BB962C8B-B14F-4D97-AF65-F5344CB8AC3E}">
        <p14:creationId xmlns:p14="http://schemas.microsoft.com/office/powerpoint/2010/main" val="526999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8/9/2013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Friday, August 9, 2013</a:t>
            </a:r>
          </a:p>
        </p:txBody>
      </p:sp>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152400"/>
            <a:ext cx="838200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431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8/9/2013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Friday, August 9, 2013</a:t>
            </a:r>
          </a:p>
        </p:txBody>
      </p:sp>
      <p:pic>
        <p:nvPicPr>
          <p:cNvPr id="3074"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81000" y="152400"/>
            <a:ext cx="838200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74934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8/9/2013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A3AA9-1DB4-4EF3-A986-2DC21D5A13A7}" type="slidenum">
              <a:rPr lang="en-US" smtClean="0"/>
              <a:t>‹#›</a:t>
            </a:fld>
            <a:endParaRPr lang="en-US"/>
          </a:p>
        </p:txBody>
      </p:sp>
    </p:spTree>
    <p:extLst>
      <p:ext uri="{BB962C8B-B14F-4D97-AF65-F5344CB8AC3E}">
        <p14:creationId xmlns:p14="http://schemas.microsoft.com/office/powerpoint/2010/main" val="910150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citizentruth.org/trump-administration-repeals-clean-water-regulations/" TargetMode="External"/><Relationship Id="rId3" Type="http://schemas.openxmlformats.org/officeDocument/2006/relationships/image" Target="../media/image9.jpe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flickr.com/photos/vastateparksstaff/7352260530" TargetMode="External"/><Relationship Id="rId5" Type="http://schemas.openxmlformats.org/officeDocument/2006/relationships/image" Target="../media/image10.jpg"/><Relationship Id="rId4" Type="http://schemas.openxmlformats.org/officeDocument/2006/relationships/hyperlink" Target="https://www.publicdomainpictures.net/en/view-image.php?image=285409&amp;picture=juvenile-fisherman-fish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ising.globalvoices.org/blog/2012/08/28/mathare-slum-river-pollution-puts-lives-at-risk/" TargetMode="External"/><Relationship Id="rId7" Type="http://schemas.openxmlformats.org/officeDocument/2006/relationships/hyperlink" Target="https://redoubtnews.com/2021/04/govt-colluded-with-big-tech-on-election-censorship/" TargetMode="Externa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hyperlink" Target="https://www.ag.ndsu.edu/publications/environment-natural-resources/environmental-implications-of-excess-fertilizer-and-manure-on-water-quality"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600199"/>
          </a:xfrm>
        </p:spPr>
        <p:txBody>
          <a:bodyPr>
            <a:normAutofit fontScale="90000"/>
          </a:bodyPr>
          <a:lstStyle/>
          <a:p>
            <a:br>
              <a:rPr lang="en-US" dirty="0"/>
            </a:br>
            <a:r>
              <a:rPr lang="en-US" sz="6000" dirty="0"/>
              <a:t>Gary Sanitary District</a:t>
            </a:r>
            <a:br>
              <a:rPr lang="en-US" sz="6000" dirty="0"/>
            </a:br>
            <a:r>
              <a:rPr lang="en-US" sz="3600" dirty="0"/>
              <a:t>What happens when you flush?</a:t>
            </a:r>
            <a:br>
              <a:rPr lang="en-US" dirty="0"/>
            </a:br>
            <a:endParaRPr lang="en-US" sz="3600" dirty="0"/>
          </a:p>
        </p:txBody>
      </p:sp>
      <p:sp>
        <p:nvSpPr>
          <p:cNvPr id="3" name="Subtitle 2"/>
          <p:cNvSpPr>
            <a:spLocks noGrp="1"/>
          </p:cNvSpPr>
          <p:nvPr>
            <p:ph type="subTitle" idx="1"/>
          </p:nvPr>
        </p:nvSpPr>
        <p:spPr>
          <a:xfrm>
            <a:off x="1462314" y="4800600"/>
            <a:ext cx="6400800" cy="1752600"/>
          </a:xfrm>
        </p:spPr>
        <p:txBody>
          <a:bodyPr>
            <a:normAutofit fontScale="92500" lnSpcReduction="10000"/>
          </a:bodyPr>
          <a:lstStyle/>
          <a:p>
            <a:r>
              <a:rPr lang="en-US" dirty="0"/>
              <a:t>Open House</a:t>
            </a:r>
            <a:br>
              <a:rPr lang="en-US" dirty="0"/>
            </a:br>
            <a:r>
              <a:rPr lang="en-US" dirty="0"/>
              <a:t>August 9, 2013</a:t>
            </a:r>
            <a:br>
              <a:rPr lang="en-US" dirty="0"/>
            </a:br>
            <a:br>
              <a:rPr lang="en-US" dirty="0"/>
            </a:br>
            <a:endParaRPr lang="en-US" sz="2200" dirty="0"/>
          </a:p>
          <a:p>
            <a:endParaRPr lang="en-US" sz="2200" dirty="0"/>
          </a:p>
        </p:txBody>
      </p:sp>
      <p:pic>
        <p:nvPicPr>
          <p:cNvPr id="11266" name="Picture 2" descr="C:\Users\raanderson\AppData\Local\Microsoft\Windows\Temporary Internet Files\Content.Outlook\PULIAZPT\photo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3505200"/>
            <a:ext cx="812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610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a:xfrm>
            <a:off x="457200" y="1435100"/>
            <a:ext cx="3008313" cy="4889500"/>
          </a:xfrm>
        </p:spPr>
        <p:txBody>
          <a:bodyPr>
            <a:noAutofit/>
          </a:bodyPr>
          <a:lstStyle/>
          <a:p>
            <a:pPr algn="ctr"/>
            <a:r>
              <a:rPr lang="en-US" sz="2800" dirty="0"/>
              <a:t>IDEM NPDES Permit</a:t>
            </a:r>
          </a:p>
          <a:p>
            <a:pPr algn="ctr"/>
            <a:endParaRPr lang="en-US" sz="2800" dirty="0"/>
          </a:p>
          <a:p>
            <a:pPr marL="285750" indent="-285750">
              <a:buFont typeface="Arial" panose="020B0604020202020204" pitchFamily="34" charset="0"/>
              <a:buChar char="•"/>
            </a:pPr>
            <a:r>
              <a:rPr lang="en-US" sz="2400" dirty="0"/>
              <a:t>Pollutants Effluent limits</a:t>
            </a:r>
          </a:p>
          <a:p>
            <a:pPr marL="285750" indent="-285750">
              <a:buFont typeface="Arial" panose="020B0604020202020204" pitchFamily="34" charset="0"/>
              <a:buChar char="•"/>
            </a:pPr>
            <a:r>
              <a:rPr lang="en-US" sz="2400" dirty="0"/>
              <a:t>Consequences on non-compliance</a:t>
            </a:r>
          </a:p>
          <a:p>
            <a:pPr marL="285750" indent="-285750">
              <a:buFont typeface="Arial" panose="020B0604020202020204" pitchFamily="34" charset="0"/>
              <a:buChar char="•"/>
            </a:pPr>
            <a:r>
              <a:rPr lang="en-US" sz="2400" dirty="0"/>
              <a:t>Permit Renewal</a:t>
            </a:r>
          </a:p>
          <a:p>
            <a:endParaRPr lang="en-US" sz="2400" dirty="0"/>
          </a:p>
        </p:txBody>
      </p:sp>
      <p:sp>
        <p:nvSpPr>
          <p:cNvPr id="6" name="Rectangle 1"/>
          <p:cNvSpPr>
            <a:spLocks noChangeArrowheads="1"/>
          </p:cNvSpPr>
          <p:nvPr/>
        </p:nvSpPr>
        <p:spPr bwMode="auto">
          <a:xfrm>
            <a:off x="3638550" y="330299"/>
            <a:ext cx="309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90575" algn="l"/>
              </a:tabLst>
              <a:defRPr>
                <a:solidFill>
                  <a:schemeClr val="tx1"/>
                </a:solidFill>
                <a:latin typeface="Arial" pitchFamily="34" charset="0"/>
                <a:cs typeface="Arial" pitchFamily="34" charset="0"/>
              </a:defRPr>
            </a:lvl1pPr>
            <a:lvl2pPr fontAlgn="base">
              <a:spcBef>
                <a:spcPct val="0"/>
              </a:spcBef>
              <a:spcAft>
                <a:spcPct val="0"/>
              </a:spcAft>
              <a:tabLst>
                <a:tab pos="790575" algn="l"/>
              </a:tabLst>
              <a:defRPr>
                <a:solidFill>
                  <a:schemeClr val="tx1"/>
                </a:solidFill>
                <a:latin typeface="Arial" pitchFamily="34" charset="0"/>
                <a:cs typeface="Arial" pitchFamily="34" charset="0"/>
              </a:defRPr>
            </a:lvl2pPr>
            <a:lvl3pPr fontAlgn="base">
              <a:spcBef>
                <a:spcPct val="0"/>
              </a:spcBef>
              <a:spcAft>
                <a:spcPct val="0"/>
              </a:spcAft>
              <a:tabLst>
                <a:tab pos="790575" algn="l"/>
              </a:tabLst>
              <a:defRPr>
                <a:solidFill>
                  <a:schemeClr val="tx1"/>
                </a:solidFill>
                <a:latin typeface="Arial" pitchFamily="34" charset="0"/>
                <a:cs typeface="Arial" pitchFamily="34" charset="0"/>
              </a:defRPr>
            </a:lvl3pPr>
            <a:lvl4pPr fontAlgn="base">
              <a:spcBef>
                <a:spcPct val="0"/>
              </a:spcBef>
              <a:spcAft>
                <a:spcPct val="0"/>
              </a:spcAft>
              <a:tabLst>
                <a:tab pos="790575" algn="l"/>
              </a:tabLst>
              <a:defRPr>
                <a:solidFill>
                  <a:schemeClr val="tx1"/>
                </a:solidFill>
                <a:latin typeface="Arial" pitchFamily="34" charset="0"/>
                <a:cs typeface="Arial" pitchFamily="34" charset="0"/>
              </a:defRPr>
            </a:lvl4pPr>
            <a:lvl5pPr fontAlgn="base">
              <a:spcBef>
                <a:spcPct val="0"/>
              </a:spcBef>
              <a:spcAft>
                <a:spcPct val="0"/>
              </a:spcAft>
              <a:tabLst>
                <a:tab pos="790575" algn="l"/>
              </a:tabLst>
              <a:defRPr>
                <a:solidFill>
                  <a:schemeClr val="tx1"/>
                </a:solidFill>
                <a:latin typeface="Arial" pitchFamily="34" charset="0"/>
                <a:cs typeface="Arial" pitchFamily="34" charset="0"/>
              </a:defRPr>
            </a:lvl5pPr>
            <a:lvl6pPr fontAlgn="base">
              <a:spcBef>
                <a:spcPct val="0"/>
              </a:spcBef>
              <a:spcAft>
                <a:spcPct val="0"/>
              </a:spcAft>
              <a:tabLst>
                <a:tab pos="790575" algn="l"/>
              </a:tabLst>
              <a:defRPr>
                <a:solidFill>
                  <a:schemeClr val="tx1"/>
                </a:solidFill>
                <a:latin typeface="Arial" pitchFamily="34" charset="0"/>
                <a:cs typeface="Arial" pitchFamily="34" charset="0"/>
              </a:defRPr>
            </a:lvl6pPr>
            <a:lvl7pPr fontAlgn="base">
              <a:spcBef>
                <a:spcPct val="0"/>
              </a:spcBef>
              <a:spcAft>
                <a:spcPct val="0"/>
              </a:spcAft>
              <a:tabLst>
                <a:tab pos="790575" algn="l"/>
              </a:tabLst>
              <a:defRPr>
                <a:solidFill>
                  <a:schemeClr val="tx1"/>
                </a:solidFill>
                <a:latin typeface="Arial" pitchFamily="34" charset="0"/>
                <a:cs typeface="Arial" pitchFamily="34" charset="0"/>
              </a:defRPr>
            </a:lvl7pPr>
            <a:lvl8pPr fontAlgn="base">
              <a:spcBef>
                <a:spcPct val="0"/>
              </a:spcBef>
              <a:spcAft>
                <a:spcPct val="0"/>
              </a:spcAft>
              <a:tabLst>
                <a:tab pos="790575" algn="l"/>
              </a:tabLst>
              <a:defRPr>
                <a:solidFill>
                  <a:schemeClr val="tx1"/>
                </a:solidFill>
                <a:latin typeface="Arial" pitchFamily="34" charset="0"/>
                <a:cs typeface="Arial" pitchFamily="34" charset="0"/>
              </a:defRPr>
            </a:lvl8pPr>
            <a:lvl9pPr fontAlgn="base">
              <a:spcBef>
                <a:spcPct val="0"/>
              </a:spcBef>
              <a:spcAft>
                <a:spcPct val="0"/>
              </a:spcAft>
              <a:tabLst>
                <a:tab pos="7905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90575" algn="l"/>
              </a:tabLst>
            </a:pPr>
            <a:r>
              <a:rPr kumimoji="0" lang="en-US" alt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3077" name="Picture 5" descr="C:\Users\raanderson\AppData\Local\Microsoft\Windows\Temporary Internet Files\Content.IE5\6QDUHDH3\objetiv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1524000"/>
            <a:ext cx="49720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600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098" name="Picture 2" descr="C:\Users\raanderson\AppData\Local\Microsoft\Windows\Temporary Internet Files\Content.IE5\VX51SV1C\27-Producers-Fines-Rs-1-Lakh-Each-For-2009-Producer-Mult-plex-Issue-0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0587" y="1752600"/>
            <a:ext cx="3452813" cy="426719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anderson\AppData\Local\Microsoft\Windows\Temporary Internet Files\Content.IE5\711DJDWX\crime_prison[1].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10896" y="1600200"/>
            <a:ext cx="351320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454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90662"/>
            <a:ext cx="5486400" cy="414338"/>
          </a:xfrm>
        </p:spPr>
        <p:txBody>
          <a:bodyPr>
            <a:normAutofit fontScale="90000"/>
          </a:bodyPr>
          <a:lstStyle/>
          <a:p>
            <a:pPr algn="ctr"/>
            <a:br>
              <a:rPr lang="en-US" dirty="0"/>
            </a:br>
            <a:r>
              <a:rPr lang="en-US" sz="2200" dirty="0"/>
              <a:t>GSD WWTP</a:t>
            </a:r>
          </a:p>
        </p:txBody>
      </p:sp>
      <p:pic>
        <p:nvPicPr>
          <p:cNvPr id="1026" name="Picture 2" descr="C:\Users\raanderson\Desktop\Plant Overview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44" t="26482" r="15544" b="26482"/>
          <a:stretch/>
        </p:blipFill>
        <p:spPr bwMode="auto">
          <a:xfrm>
            <a:off x="457200" y="1905000"/>
            <a:ext cx="843049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625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1400" dirty="0"/>
              <a:t>Trash Rack</a:t>
            </a:r>
          </a:p>
        </p:txBody>
      </p:sp>
      <p:pic>
        <p:nvPicPr>
          <p:cNvPr id="5122"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15702" b="15702"/>
          <a:stretch>
            <a:fillRect/>
          </a:stretch>
        </p:blipFill>
        <p:spPr bwMode="auto">
          <a:xfrm>
            <a:off x="1828800" y="3352800"/>
            <a:ext cx="54864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half" idx="2"/>
          </p:nvPr>
        </p:nvSpPr>
        <p:spPr>
          <a:xfrm>
            <a:off x="1828800" y="1676400"/>
            <a:ext cx="5486400" cy="804862"/>
          </a:xfrm>
        </p:spPr>
        <p:txBody>
          <a:bodyPr>
            <a:noAutofit/>
          </a:bodyPr>
          <a:lstStyle/>
          <a:p>
            <a:pPr marL="0" indent="0" algn="ctr">
              <a:buNone/>
            </a:pPr>
            <a:r>
              <a:rPr lang="en-US" sz="2200" dirty="0"/>
              <a:t>Preliminary Treatment</a:t>
            </a:r>
          </a:p>
          <a:p>
            <a:pPr marL="0" indent="0">
              <a:buNone/>
            </a:pPr>
            <a:r>
              <a:rPr lang="en-US" sz="2200" dirty="0"/>
              <a:t>The track rack, bar screens, detritus tanks, and grit washers remove large objects to prevent damage to pumps and other equipment.</a:t>
            </a:r>
          </a:p>
        </p:txBody>
      </p:sp>
    </p:spTree>
    <p:extLst>
      <p:ext uri="{BB962C8B-B14F-4D97-AF65-F5344CB8AC3E}">
        <p14:creationId xmlns:p14="http://schemas.microsoft.com/office/powerpoint/2010/main" val="18567488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normAutofit/>
          </a:bodyPr>
          <a:lstStyle/>
          <a:p>
            <a:pPr marL="0" indent="0">
              <a:buNone/>
            </a:pPr>
            <a:r>
              <a:rPr lang="en-US" dirty="0"/>
              <a:t>Primary Treatment</a:t>
            </a:r>
          </a:p>
          <a:p>
            <a:pPr marL="0" indent="0" algn="ctr">
              <a:buNone/>
            </a:pPr>
            <a:endParaRPr lang="en-US" dirty="0"/>
          </a:p>
          <a:p>
            <a:pPr marL="0" indent="0">
              <a:buNone/>
            </a:pPr>
            <a:r>
              <a:rPr lang="en-US" dirty="0"/>
              <a:t>Ten primary clarifiers remove about 50% of suspended solids, 30% of BOD, 30% of phosphorus,  and 1-2% of ammonia, by slowing flow to allow substances heavier than water to settle to the bottom and substances lighter than water to rise to the top.  </a:t>
            </a:r>
          </a:p>
        </p:txBody>
      </p:sp>
    </p:spTree>
    <p:extLst>
      <p:ext uri="{BB962C8B-B14F-4D97-AF65-F5344CB8AC3E}">
        <p14:creationId xmlns:p14="http://schemas.microsoft.com/office/powerpoint/2010/main" val="24870958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3733800" cy="1273969"/>
          </a:xfrm>
        </p:spPr>
        <p:txBody>
          <a:bodyPr>
            <a:normAutofit fontScale="90000"/>
          </a:bodyPr>
          <a:lstStyle/>
          <a:p>
            <a:r>
              <a:rPr lang="en-US" sz="2400" dirty="0"/>
              <a:t>GSD has eight square and two</a:t>
            </a:r>
            <a:br>
              <a:rPr lang="en-US" sz="2400" dirty="0"/>
            </a:br>
            <a:r>
              <a:rPr lang="en-US" sz="2400" dirty="0"/>
              <a:t>rectangular primary clarifiers.</a:t>
            </a:r>
            <a:endParaRPr lang="en-US" sz="2200" dirty="0"/>
          </a:p>
        </p:txBody>
      </p:sp>
      <p:pic>
        <p:nvPicPr>
          <p:cNvPr id="6146"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15702" b="15702"/>
          <a:stretch>
            <a:fillRect/>
          </a:stretch>
        </p:blipFill>
        <p:spPr bwMode="auto">
          <a:xfrm>
            <a:off x="1219200" y="1524000"/>
            <a:ext cx="3554277"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raanderson\AppData\Local\Microsoft\Windows\Temporary Internet Files\Content.Outlook\PULIAZPT\photo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37338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618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t>Secondary Treatment</a:t>
            </a:r>
          </a:p>
          <a:p>
            <a:pPr marL="0" indent="0" algn="ctr">
              <a:buNone/>
            </a:pPr>
            <a:endParaRPr lang="en-US" dirty="0"/>
          </a:p>
          <a:p>
            <a:pPr marL="0" indent="0">
              <a:buNone/>
            </a:pPr>
            <a:r>
              <a:rPr lang="en-US" dirty="0"/>
              <a:t>Biological Treatment removes dissolved and suspended organic solids that remain in the wastewater.  Bacteria are said to be the hardest workers in a wastewater plant and they utilize solids as a food source in the aeration tanks and then settle out in the secondary clarifiers.  After secondary treatment, about 99% of ammonia, 97% of BOD and suspended solids, and 87% of phosphorus has been removed.</a:t>
            </a:r>
          </a:p>
        </p:txBody>
      </p:sp>
    </p:spTree>
    <p:extLst>
      <p:ext uri="{BB962C8B-B14F-4D97-AF65-F5344CB8AC3E}">
        <p14:creationId xmlns:p14="http://schemas.microsoft.com/office/powerpoint/2010/main" val="13275014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495800"/>
            <a:ext cx="3733800" cy="990600"/>
          </a:xfrm>
        </p:spPr>
        <p:txBody>
          <a:bodyPr>
            <a:noAutofit/>
          </a:bodyPr>
          <a:lstStyle/>
          <a:p>
            <a:r>
              <a:rPr lang="en-US" sz="2200" dirty="0"/>
              <a:t>GSD has six aeration tanks where air is added to help the bacteria thrive.</a:t>
            </a:r>
          </a:p>
        </p:txBody>
      </p:sp>
      <p:pic>
        <p:nvPicPr>
          <p:cNvPr id="7170" name="Picture 2" descr="C:\Users\raanderson\AppData\Local\Microsoft\Windows\Temporary Internet Files\Content.Outlook\PULIAZPT\photo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00200"/>
            <a:ext cx="4140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aanderson\AppData\Local\Microsoft\Windows\Temporary Internet Files\Content.Outlook\PULIAZPT\photo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76600"/>
            <a:ext cx="3809999" cy="265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0619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33400" y="5334000"/>
            <a:ext cx="4040188" cy="1219200"/>
          </a:xfrm>
        </p:spPr>
        <p:txBody>
          <a:bodyPr>
            <a:noAutofit/>
          </a:bodyPr>
          <a:lstStyle/>
          <a:p>
            <a:r>
              <a:rPr lang="en-US" sz="2000" dirty="0"/>
              <a:t>Most of the solids are returned to the aerators as “Returned Activated Sludge” or RAS.  Excess solids are wasted.  In other words, removed from the waste stream.</a:t>
            </a:r>
          </a:p>
        </p:txBody>
      </p:sp>
      <p:sp>
        <p:nvSpPr>
          <p:cNvPr id="5" name="Text Placeholder 4"/>
          <p:cNvSpPr>
            <a:spLocks noGrp="1"/>
          </p:cNvSpPr>
          <p:nvPr>
            <p:ph type="body" sz="quarter" idx="3"/>
          </p:nvPr>
        </p:nvSpPr>
        <p:spPr>
          <a:xfrm>
            <a:off x="4645025" y="1535113"/>
            <a:ext cx="4041775" cy="1512888"/>
          </a:xfrm>
        </p:spPr>
        <p:txBody>
          <a:bodyPr>
            <a:normAutofit lnSpcReduction="10000"/>
          </a:bodyPr>
          <a:lstStyle/>
          <a:p>
            <a:r>
              <a:rPr lang="en-US" dirty="0"/>
              <a:t>There are 24 secondary clarifiers which settle dissolved and suspended solids</a:t>
            </a:r>
          </a:p>
        </p:txBody>
      </p:sp>
      <p:pic>
        <p:nvPicPr>
          <p:cNvPr id="7" name="Picture 3" descr="C:\Users\raanderson\AppData\Local\Microsoft\Windows\Temporary Internet Files\Content.Outlook\PULIAZPT\photo (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4040188" cy="303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anderson\AppData\Local\Microsoft\Windows\Temporary Internet Files\Content.Outlook\PULIAZPT\photo (9).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4041775" cy="30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754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p:txBody>
      </p:sp>
      <p:sp>
        <p:nvSpPr>
          <p:cNvPr id="5" name="Text Placeholder 4"/>
          <p:cNvSpPr>
            <a:spLocks noGrp="1"/>
          </p:cNvSpPr>
          <p:nvPr>
            <p:ph type="body" sz="half" idx="2"/>
          </p:nvPr>
        </p:nvSpPr>
        <p:spPr>
          <a:xfrm>
            <a:off x="609600" y="1524000"/>
            <a:ext cx="3008313" cy="5453063"/>
          </a:xfrm>
        </p:spPr>
        <p:txBody>
          <a:bodyPr>
            <a:normAutofit/>
          </a:bodyPr>
          <a:lstStyle/>
          <a:p>
            <a:r>
              <a:rPr lang="en-US" sz="2200" dirty="0"/>
              <a:t>Tertiary Treatment</a:t>
            </a:r>
          </a:p>
          <a:p>
            <a:endParaRPr lang="en-US" sz="2200" dirty="0"/>
          </a:p>
          <a:p>
            <a:r>
              <a:rPr lang="en-US" sz="2200" dirty="0"/>
              <a:t>Filtration is the polishing step which removes remaining fine suspended solids.  Screw pumps  (shown on the right) convey water from the secondary clarifiers to the filters.</a:t>
            </a:r>
          </a:p>
          <a:p>
            <a:endParaRPr lang="en-US" sz="2200" dirty="0"/>
          </a:p>
        </p:txBody>
      </p:sp>
      <p:pic>
        <p:nvPicPr>
          <p:cNvPr id="8194" name="Picture 2" descr="C:\Users\raanderson\AppData\Local\Microsoft\Windows\Temporary Internet Files\Content.Outlook\PULIAZPT\photo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3886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570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B33B-AE9D-A3AC-15A6-56DDD54C2319}"/>
              </a:ext>
            </a:extLst>
          </p:cNvPr>
          <p:cNvSpPr>
            <a:spLocks noGrp="1"/>
          </p:cNvSpPr>
          <p:nvPr>
            <p:ph type="title"/>
          </p:nvPr>
        </p:nvSpPr>
        <p:spPr/>
        <p:txBody>
          <a:bodyPr/>
          <a:lstStyle/>
          <a:p>
            <a:endParaRPr lang="en-US"/>
          </a:p>
        </p:txBody>
      </p:sp>
      <p:pic>
        <p:nvPicPr>
          <p:cNvPr id="6" name="Content Placeholder 5" descr="Rubber duck toy in bathroom">
            <a:extLst>
              <a:ext uri="{FF2B5EF4-FFF2-40B4-BE49-F238E27FC236}">
                <a16:creationId xmlns:a16="http://schemas.microsoft.com/office/drawing/2014/main" id="{01103317-3D57-5EBE-A469-56DCF00D642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506831"/>
            <a:ext cx="5111750" cy="4691063"/>
          </a:xfrm>
        </p:spPr>
      </p:pic>
      <p:sp>
        <p:nvSpPr>
          <p:cNvPr id="4" name="Text Placeholder 3">
            <a:extLst>
              <a:ext uri="{FF2B5EF4-FFF2-40B4-BE49-F238E27FC236}">
                <a16:creationId xmlns:a16="http://schemas.microsoft.com/office/drawing/2014/main" id="{A7CC65FC-A9BE-A55F-8158-F7445CAAB231}"/>
              </a:ext>
            </a:extLst>
          </p:cNvPr>
          <p:cNvSpPr>
            <a:spLocks noGrp="1"/>
          </p:cNvSpPr>
          <p:nvPr>
            <p:ph type="body" sz="half" idx="2"/>
          </p:nvPr>
        </p:nvSpPr>
        <p:spPr/>
        <p:txBody>
          <a:bodyPr>
            <a:normAutofit/>
          </a:bodyPr>
          <a:lstStyle/>
          <a:p>
            <a:r>
              <a:rPr lang="en-US" sz="4800" dirty="0"/>
              <a:t>Where does the water go when you flush the toilet?</a:t>
            </a:r>
          </a:p>
        </p:txBody>
      </p:sp>
    </p:spTree>
    <p:extLst>
      <p:ext uri="{BB962C8B-B14F-4D97-AF65-F5344CB8AC3E}">
        <p14:creationId xmlns:p14="http://schemas.microsoft.com/office/powerpoint/2010/main" val="12941245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304800"/>
          </a:xfrm>
        </p:spPr>
        <p:txBody>
          <a:bodyPr>
            <a:normAutofit fontScale="90000"/>
          </a:bodyPr>
          <a:lstStyle/>
          <a:p>
            <a:pPr algn="ctr"/>
            <a:r>
              <a:rPr lang="en-US" dirty="0"/>
              <a:t>Chlorine Contact Chamber</a:t>
            </a:r>
          </a:p>
        </p:txBody>
      </p:sp>
      <p:sp>
        <p:nvSpPr>
          <p:cNvPr id="5" name="Picture Placeholder 4"/>
          <p:cNvSpPr>
            <a:spLocks noGrp="1"/>
          </p:cNvSpPr>
          <p:nvPr>
            <p:ph type="pic" idx="1"/>
          </p:nvPr>
        </p:nvSpPr>
        <p:spPr/>
      </p:sp>
      <p:sp>
        <p:nvSpPr>
          <p:cNvPr id="3" name="Content Placeholder 2"/>
          <p:cNvSpPr>
            <a:spLocks noGrp="1"/>
          </p:cNvSpPr>
          <p:nvPr>
            <p:ph type="body" sz="half" idx="2"/>
          </p:nvPr>
        </p:nvSpPr>
        <p:spPr/>
        <p:txBody>
          <a:bodyPr>
            <a:normAutofit fontScale="25000" lnSpcReduction="20000"/>
          </a:bodyPr>
          <a:lstStyle/>
          <a:p>
            <a:r>
              <a:rPr lang="en-US" sz="8800" dirty="0"/>
              <a:t>Chlorination/de-chlorination is the last   step.  First, the water is chlorinated to inactivate </a:t>
            </a:r>
            <a:r>
              <a:rPr lang="en-US" sz="8800" i="1" dirty="0"/>
              <a:t>E. coli.  </a:t>
            </a:r>
            <a:r>
              <a:rPr lang="en-US" sz="8800" dirty="0"/>
              <a:t>Then the water is de-chlorinated prior to discharge into the Grand Calumet River.</a:t>
            </a:r>
          </a:p>
          <a:p>
            <a:endParaRPr lang="en-US" dirty="0"/>
          </a:p>
        </p:txBody>
      </p:sp>
      <p:pic>
        <p:nvPicPr>
          <p:cNvPr id="9218" name="Picture 2" descr="C:\Users\raanderson\AppData\Local\Microsoft\Windows\Temporary Internet Files\Content.Outlook\PULIAZPT\photo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239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655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81600"/>
            <a:ext cx="5486400" cy="304800"/>
          </a:xfrm>
        </p:spPr>
        <p:txBody>
          <a:bodyPr>
            <a:normAutofit fontScale="90000"/>
          </a:bodyPr>
          <a:lstStyle/>
          <a:p>
            <a:pPr algn="ctr"/>
            <a:r>
              <a:rPr lang="en-US" dirty="0"/>
              <a:t>Outfall</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828800" y="5715000"/>
            <a:ext cx="5486400" cy="804862"/>
          </a:xfrm>
        </p:spPr>
        <p:txBody>
          <a:bodyPr>
            <a:normAutofit/>
          </a:bodyPr>
          <a:lstStyle/>
          <a:p>
            <a:r>
              <a:rPr lang="en-US" sz="2200" dirty="0"/>
              <a:t>The finished product is treated water that is environmentally safe.</a:t>
            </a:r>
          </a:p>
        </p:txBody>
      </p:sp>
      <p:pic>
        <p:nvPicPr>
          <p:cNvPr id="10242" name="Picture 2" descr="C:\Users\raanderson\AppData\Local\Microsoft\Windows\Temporary Internet Files\Content.Outlook\PULIAZPT\photo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128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426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Solids Handling</a:t>
            </a:r>
          </a:p>
          <a:p>
            <a:pPr marL="0" indent="0">
              <a:buNone/>
            </a:pPr>
            <a:endParaRPr lang="en-US" dirty="0"/>
          </a:p>
          <a:p>
            <a:pPr marL="0" indent="0">
              <a:buNone/>
            </a:pPr>
            <a:r>
              <a:rPr lang="en-US" dirty="0"/>
              <a:t>The resultant solids that are produced during primary and secondary treatment are collected and thickened.  They are then pumped to anaerobic digesters where bacteria use the organic material as a food source. The methane that is produced in this process can be used as fuel in the digester boilers.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4038600"/>
            <a:ext cx="4038600" cy="2352704"/>
          </a:xfrm>
        </p:spPr>
      </p:pic>
      <p:pic>
        <p:nvPicPr>
          <p:cNvPr id="12291" name="Picture 3" descr="C:\Users\raanderson\AppData\Local\Microsoft\Windows\Temporary Internet Files\Content.Outlook\PULIAZPT\photo (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0386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340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Picture Placeholder 7"/>
          <p:cNvSpPr>
            <a:spLocks noGrp="1"/>
          </p:cNvSpPr>
          <p:nvPr>
            <p:ph type="pic" idx="1"/>
          </p:nvPr>
        </p:nvSpPr>
        <p:spPr/>
      </p:sp>
      <p:sp>
        <p:nvSpPr>
          <p:cNvPr id="9" name="Text Placeholder 8"/>
          <p:cNvSpPr>
            <a:spLocks noGrp="1"/>
          </p:cNvSpPr>
          <p:nvPr>
            <p:ph type="body" sz="half" idx="2"/>
          </p:nvPr>
        </p:nvSpPr>
        <p:spPr>
          <a:xfrm>
            <a:off x="1792288" y="5715000"/>
            <a:ext cx="5486400" cy="990600"/>
          </a:xfrm>
        </p:spPr>
        <p:txBody>
          <a:bodyPr>
            <a:noAutofit/>
          </a:bodyPr>
          <a:lstStyle/>
          <a:p>
            <a:r>
              <a:rPr lang="en-US" sz="2200" dirty="0"/>
              <a:t>Digested solids are dewatered in the dewatering building and hauled to a landfill.</a:t>
            </a:r>
          </a:p>
        </p:txBody>
      </p:sp>
      <p:pic>
        <p:nvPicPr>
          <p:cNvPr id="13314" name="Picture 2" descr="C:\Users\raanderson\AppData\Local\Microsoft\Windows\Temporary Internet Files\Content.Outlook\PULIAZPT\photo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00200"/>
            <a:ext cx="812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354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pPr algn="ctr"/>
            <a:r>
              <a:rPr lang="en-US" dirty="0"/>
              <a:t>Operations</a:t>
            </a:r>
          </a:p>
        </p:txBody>
      </p:sp>
      <p:sp>
        <p:nvSpPr>
          <p:cNvPr id="8" name="Text Placeholder 7"/>
          <p:cNvSpPr>
            <a:spLocks noGrp="1"/>
          </p:cNvSpPr>
          <p:nvPr>
            <p:ph type="body" sz="quarter" idx="3"/>
          </p:nvPr>
        </p:nvSpPr>
        <p:spPr/>
        <p:txBody>
          <a:bodyPr/>
          <a:lstStyle/>
          <a:p>
            <a:pPr algn="ctr"/>
            <a:r>
              <a:rPr lang="en-US" dirty="0"/>
              <a:t>Maintenance</a:t>
            </a:r>
          </a:p>
        </p:txBody>
      </p:sp>
      <p:pic>
        <p:nvPicPr>
          <p:cNvPr id="2050" name="Picture 2" descr="C:\Users\raanderson\AppData\Local\Microsoft\Windows\Temporary Internet Files\Content.IE5\711DJDWX\Collaborate-for-success-icon-LowRes[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3810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aanderson\AppData\Local\Microsoft\Windows\Temporary Internet Files\Content.IE5\711DJDWX\maintenance[1].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438400"/>
            <a:ext cx="3769863" cy="368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2352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anderson\AppData\Local\Microsoft\Windows\Temporary Internet Files\Content.Outlook\PULIAZPT\photo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128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66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0FBF-C796-E6AB-AE5B-E3C3C80D9B68}"/>
              </a:ext>
            </a:extLst>
          </p:cNvPr>
          <p:cNvSpPr>
            <a:spLocks noGrp="1"/>
          </p:cNvSpPr>
          <p:nvPr>
            <p:ph type="title"/>
          </p:nvPr>
        </p:nvSpPr>
        <p:spPr/>
        <p:txBody>
          <a:bodyPr/>
          <a:lstStyle/>
          <a:p>
            <a:endParaRPr lang="en-US"/>
          </a:p>
        </p:txBody>
      </p:sp>
      <p:pic>
        <p:nvPicPr>
          <p:cNvPr id="6" name="Content Placeholder 5" descr="Shower head pouring water">
            <a:extLst>
              <a:ext uri="{FF2B5EF4-FFF2-40B4-BE49-F238E27FC236}">
                <a16:creationId xmlns:a16="http://schemas.microsoft.com/office/drawing/2014/main" id="{8181FB97-8ECC-0183-CF1A-4C37DEC27A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502193"/>
            <a:ext cx="5111750" cy="4623970"/>
          </a:xfrm>
        </p:spPr>
      </p:pic>
      <p:sp>
        <p:nvSpPr>
          <p:cNvPr id="4" name="Text Placeholder 3">
            <a:extLst>
              <a:ext uri="{FF2B5EF4-FFF2-40B4-BE49-F238E27FC236}">
                <a16:creationId xmlns:a16="http://schemas.microsoft.com/office/drawing/2014/main" id="{E5BEC6BD-CEC9-5C7D-2031-151305E0E948}"/>
              </a:ext>
            </a:extLst>
          </p:cNvPr>
          <p:cNvSpPr>
            <a:spLocks noGrp="1"/>
          </p:cNvSpPr>
          <p:nvPr>
            <p:ph type="body" sz="half" idx="2"/>
          </p:nvPr>
        </p:nvSpPr>
        <p:spPr/>
        <p:txBody>
          <a:bodyPr>
            <a:normAutofit/>
          </a:bodyPr>
          <a:lstStyle/>
          <a:p>
            <a:r>
              <a:rPr lang="en-US" sz="3600" dirty="0"/>
              <a:t>What happens to the water that goes down the drain when you take a shower?</a:t>
            </a:r>
          </a:p>
        </p:txBody>
      </p:sp>
    </p:spTree>
    <p:extLst>
      <p:ext uri="{BB962C8B-B14F-4D97-AF65-F5344CB8AC3E}">
        <p14:creationId xmlns:p14="http://schemas.microsoft.com/office/powerpoint/2010/main" val="32204682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nd washing">
            <a:extLst>
              <a:ext uri="{FF2B5EF4-FFF2-40B4-BE49-F238E27FC236}">
                <a16:creationId xmlns:a16="http://schemas.microsoft.com/office/drawing/2014/main" id="{DC1029AB-0EF5-8FDF-36BC-327A0620E15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417638"/>
            <a:ext cx="4038600" cy="4602162"/>
          </a:xfrm>
        </p:spPr>
      </p:pic>
      <p:pic>
        <p:nvPicPr>
          <p:cNvPr id="8" name="Content Placeholder 7" descr="Fittings underneath a sink">
            <a:extLst>
              <a:ext uri="{FF2B5EF4-FFF2-40B4-BE49-F238E27FC236}">
                <a16:creationId xmlns:a16="http://schemas.microsoft.com/office/drawing/2014/main" id="{ED2B026D-8DA0-87A7-552C-CE1C356371B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420068"/>
            <a:ext cx="4038600" cy="4597588"/>
          </a:xfrm>
        </p:spPr>
      </p:pic>
    </p:spTree>
    <p:extLst>
      <p:ext uri="{BB962C8B-B14F-4D97-AF65-F5344CB8AC3E}">
        <p14:creationId xmlns:p14="http://schemas.microsoft.com/office/powerpoint/2010/main" val="3584143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eet of  child in yellow rubber boots jumping in puddle">
            <a:extLst>
              <a:ext uri="{FF2B5EF4-FFF2-40B4-BE49-F238E27FC236}">
                <a16:creationId xmlns:a16="http://schemas.microsoft.com/office/drawing/2014/main" id="{691762DA-6E08-88B5-83B5-D596CEF7DF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921669"/>
            <a:ext cx="5111750" cy="4204494"/>
          </a:xfrm>
        </p:spPr>
      </p:pic>
      <p:sp>
        <p:nvSpPr>
          <p:cNvPr id="4" name="Text Placeholder 3">
            <a:extLst>
              <a:ext uri="{FF2B5EF4-FFF2-40B4-BE49-F238E27FC236}">
                <a16:creationId xmlns:a16="http://schemas.microsoft.com/office/drawing/2014/main" id="{56B7CDA5-0D39-7344-952A-6E4ED43ACDAB}"/>
              </a:ext>
            </a:extLst>
          </p:cNvPr>
          <p:cNvSpPr>
            <a:spLocks noGrp="1"/>
          </p:cNvSpPr>
          <p:nvPr>
            <p:ph type="body" sz="half" idx="2"/>
          </p:nvPr>
        </p:nvSpPr>
        <p:spPr/>
        <p:txBody>
          <a:bodyPr>
            <a:normAutofit/>
          </a:bodyPr>
          <a:lstStyle/>
          <a:p>
            <a:r>
              <a:rPr lang="en-US" sz="5400" dirty="0"/>
              <a:t>Where does the water go when it rains?</a:t>
            </a:r>
          </a:p>
        </p:txBody>
      </p:sp>
    </p:spTree>
    <p:extLst>
      <p:ext uri="{BB962C8B-B14F-4D97-AF65-F5344CB8AC3E}">
        <p14:creationId xmlns:p14="http://schemas.microsoft.com/office/powerpoint/2010/main" val="28754497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aterfalls on a lake">
            <a:extLst>
              <a:ext uri="{FF2B5EF4-FFF2-40B4-BE49-F238E27FC236}">
                <a16:creationId xmlns:a16="http://schemas.microsoft.com/office/drawing/2014/main" id="{4F0DBF4F-2116-1902-CF80-46B4B031E49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46437" y="1752600"/>
            <a:ext cx="5111750" cy="4609280"/>
          </a:xfrm>
        </p:spPr>
      </p:pic>
      <p:sp>
        <p:nvSpPr>
          <p:cNvPr id="4" name="Text Placeholder 3">
            <a:extLst>
              <a:ext uri="{FF2B5EF4-FFF2-40B4-BE49-F238E27FC236}">
                <a16:creationId xmlns:a16="http://schemas.microsoft.com/office/drawing/2014/main" id="{519F11C2-72F2-ACE9-3BDD-4EE0A90555C6}"/>
              </a:ext>
            </a:extLst>
          </p:cNvPr>
          <p:cNvSpPr>
            <a:spLocks noGrp="1"/>
          </p:cNvSpPr>
          <p:nvPr>
            <p:ph type="body" sz="half" idx="2"/>
          </p:nvPr>
        </p:nvSpPr>
        <p:spPr>
          <a:xfrm>
            <a:off x="381000" y="2286000"/>
            <a:ext cx="3008313" cy="3687763"/>
          </a:xfrm>
        </p:spPr>
        <p:txBody>
          <a:bodyPr/>
          <a:lstStyle/>
          <a:p>
            <a:pPr algn="ctr"/>
            <a:r>
              <a:rPr lang="en-US" sz="4000" dirty="0"/>
              <a:t>It’s our job to protect the environment! </a:t>
            </a:r>
            <a:endParaRPr lang="en-US" dirty="0"/>
          </a:p>
        </p:txBody>
      </p:sp>
    </p:spTree>
    <p:extLst>
      <p:ext uri="{BB962C8B-B14F-4D97-AF65-F5344CB8AC3E}">
        <p14:creationId xmlns:p14="http://schemas.microsoft.com/office/powerpoint/2010/main" val="260904244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E3F1-7B1F-0E9F-46CB-BE2013EBEE9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19F11C2-72F2-ACE9-3BDD-4EE0A90555C6}"/>
              </a:ext>
            </a:extLst>
          </p:cNvPr>
          <p:cNvSpPr>
            <a:spLocks noGrp="1"/>
          </p:cNvSpPr>
          <p:nvPr>
            <p:ph type="body" sz="half" idx="2"/>
          </p:nvPr>
        </p:nvSpPr>
        <p:spPr>
          <a:xfrm>
            <a:off x="457200" y="1676400"/>
            <a:ext cx="3008313" cy="2514600"/>
          </a:xfrm>
        </p:spPr>
        <p:txBody>
          <a:bodyPr>
            <a:normAutofit fontScale="92500" lnSpcReduction="20000"/>
          </a:bodyPr>
          <a:lstStyle/>
          <a:p>
            <a:pPr algn="ctr"/>
            <a:r>
              <a:rPr lang="en-US" sz="4000" dirty="0"/>
              <a:t>We also protect the public’s health too! That means you!</a:t>
            </a:r>
            <a:endParaRPr lang="en-US" dirty="0"/>
          </a:p>
        </p:txBody>
      </p:sp>
      <p:pic>
        <p:nvPicPr>
          <p:cNvPr id="10" name="Picture 9">
            <a:extLst>
              <a:ext uri="{FF2B5EF4-FFF2-40B4-BE49-F238E27FC236}">
                <a16:creationId xmlns:a16="http://schemas.microsoft.com/office/drawing/2014/main" id="{84E0B92C-C478-4910-A290-5BA660D8252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1000" y="1447800"/>
            <a:ext cx="4114800" cy="2743200"/>
          </a:xfrm>
          <a:prstGeom prst="rect">
            <a:avLst/>
          </a:prstGeom>
        </p:spPr>
      </p:pic>
      <p:pic>
        <p:nvPicPr>
          <p:cNvPr id="12" name="Picture 11">
            <a:extLst>
              <a:ext uri="{FF2B5EF4-FFF2-40B4-BE49-F238E27FC236}">
                <a16:creationId xmlns:a16="http://schemas.microsoft.com/office/drawing/2014/main" id="{CBF03EBA-5F5A-4C4F-B1BF-1C07E630831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3127"/>
          <a:stretch/>
        </p:blipFill>
        <p:spPr>
          <a:xfrm>
            <a:off x="685800" y="4114800"/>
            <a:ext cx="2363255" cy="2600061"/>
          </a:xfrm>
          <a:prstGeom prst="rect">
            <a:avLst/>
          </a:prstGeom>
        </p:spPr>
      </p:pic>
      <p:pic>
        <p:nvPicPr>
          <p:cNvPr id="15" name="Picture 14">
            <a:extLst>
              <a:ext uri="{FF2B5EF4-FFF2-40B4-BE49-F238E27FC236}">
                <a16:creationId xmlns:a16="http://schemas.microsoft.com/office/drawing/2014/main" id="{28E31F39-5AAA-4F26-8913-809EE67C213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3415" b="5010"/>
          <a:stretch/>
        </p:blipFill>
        <p:spPr>
          <a:xfrm>
            <a:off x="3505200" y="4419600"/>
            <a:ext cx="5486400" cy="2196521"/>
          </a:xfrm>
          <a:prstGeom prst="rect">
            <a:avLst/>
          </a:prstGeom>
        </p:spPr>
      </p:pic>
    </p:spTree>
    <p:extLst>
      <p:ext uri="{BB962C8B-B14F-4D97-AF65-F5344CB8AC3E}">
        <p14:creationId xmlns:p14="http://schemas.microsoft.com/office/powerpoint/2010/main" val="9202618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EEA1-10EA-4414-92BA-9915887309F4}"/>
              </a:ext>
            </a:extLst>
          </p:cNvPr>
          <p:cNvSpPr>
            <a:spLocks noGrp="1"/>
          </p:cNvSpPr>
          <p:nvPr>
            <p:ph type="title"/>
          </p:nvPr>
        </p:nvSpPr>
        <p:spPr>
          <a:xfrm>
            <a:off x="304800" y="1447800"/>
            <a:ext cx="8458200" cy="533400"/>
          </a:xfrm>
        </p:spPr>
        <p:txBody>
          <a:bodyPr>
            <a:normAutofit/>
          </a:bodyPr>
          <a:lstStyle/>
          <a:p>
            <a:pPr algn="ctr"/>
            <a:r>
              <a:rPr lang="en-US" sz="2800" dirty="0"/>
              <a:t>What happens if we don’t treat wastewater?</a:t>
            </a:r>
          </a:p>
        </p:txBody>
      </p:sp>
      <p:pic>
        <p:nvPicPr>
          <p:cNvPr id="6" name="Picture 5">
            <a:extLst>
              <a:ext uri="{FF2B5EF4-FFF2-40B4-BE49-F238E27FC236}">
                <a16:creationId xmlns:a16="http://schemas.microsoft.com/office/drawing/2014/main" id="{C1DE01F3-7EF8-4701-8C13-F70CE238825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 y="2057400"/>
            <a:ext cx="4313782" cy="3222022"/>
          </a:xfrm>
          <a:prstGeom prst="rect">
            <a:avLst/>
          </a:prstGeom>
        </p:spPr>
      </p:pic>
      <p:pic>
        <p:nvPicPr>
          <p:cNvPr id="9" name="Picture 8">
            <a:extLst>
              <a:ext uri="{FF2B5EF4-FFF2-40B4-BE49-F238E27FC236}">
                <a16:creationId xmlns:a16="http://schemas.microsoft.com/office/drawing/2014/main" id="{27EB7D7D-D448-43B8-A252-F4709446185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88" r="1563" b="88"/>
          <a:stretch/>
        </p:blipFill>
        <p:spPr>
          <a:xfrm>
            <a:off x="4677820" y="2057401"/>
            <a:ext cx="4085180" cy="3222022"/>
          </a:xfrm>
          <a:prstGeom prst="rect">
            <a:avLst/>
          </a:prstGeom>
        </p:spPr>
      </p:pic>
      <p:pic>
        <p:nvPicPr>
          <p:cNvPr id="12" name="Picture 11">
            <a:extLst>
              <a:ext uri="{FF2B5EF4-FFF2-40B4-BE49-F238E27FC236}">
                <a16:creationId xmlns:a16="http://schemas.microsoft.com/office/drawing/2014/main" id="{FABAD702-8093-47BA-B0DE-5209A8DD275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7880"/>
          <a:stretch/>
        </p:blipFill>
        <p:spPr>
          <a:xfrm>
            <a:off x="2438203" y="4419600"/>
            <a:ext cx="4055956" cy="2291615"/>
          </a:xfrm>
          <a:prstGeom prst="rect">
            <a:avLst/>
          </a:prstGeom>
        </p:spPr>
      </p:pic>
    </p:spTree>
    <p:extLst>
      <p:ext uri="{BB962C8B-B14F-4D97-AF65-F5344CB8AC3E}">
        <p14:creationId xmlns:p14="http://schemas.microsoft.com/office/powerpoint/2010/main" val="42595966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endParaRPr lang="en-US" dirty="0"/>
          </a:p>
        </p:txBody>
      </p:sp>
      <p:sp>
        <p:nvSpPr>
          <p:cNvPr id="9" name="Text Placeholder 8"/>
          <p:cNvSpPr>
            <a:spLocks noGrp="1"/>
          </p:cNvSpPr>
          <p:nvPr>
            <p:ph type="body" sz="half" idx="2"/>
          </p:nvPr>
        </p:nvSpPr>
        <p:spPr/>
        <p:txBody>
          <a:bodyPr>
            <a:normAutofit lnSpcReduction="10000"/>
          </a:bodyPr>
          <a:lstStyle/>
          <a:p>
            <a:pPr marL="285750" indent="-285750">
              <a:buFont typeface="Arial" pitchFamily="34" charset="0"/>
              <a:buChar char="•"/>
            </a:pPr>
            <a:endParaRPr lang="en-US" sz="2000" dirty="0"/>
          </a:p>
          <a:p>
            <a:pPr marL="285750" indent="-285750">
              <a:buFont typeface="Arial" pitchFamily="34" charset="0"/>
              <a:buChar char="•"/>
            </a:pPr>
            <a:r>
              <a:rPr lang="en-US" sz="2200" dirty="0"/>
              <a:t>GSD provides service to Gary, Hobart, Merrillville, and Lake Station through over 400 miles of sewer.</a:t>
            </a:r>
          </a:p>
          <a:p>
            <a:pPr marL="285750" indent="-285750">
              <a:buFont typeface="Arial" pitchFamily="34" charset="0"/>
              <a:buChar char="•"/>
            </a:pPr>
            <a:r>
              <a:rPr lang="en-US" sz="2200" dirty="0"/>
              <a:t>On average, GSD treats 40 million gallons of water per day.  During a rain event, the flow rate may be as high as 150 million gallons per day.</a:t>
            </a:r>
          </a:p>
        </p:txBody>
      </p:sp>
      <p:pic>
        <p:nvPicPr>
          <p:cNvPr id="4098" name="Picture 2" descr="C:\Users\raanderson\AppData\Local\Microsoft\Windows\Temporary Internet Files\Content.Outlook\PULIAZPT\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6400"/>
            <a:ext cx="510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388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4047</TotalTime>
  <Words>1314</Words>
  <Application>Microsoft Office PowerPoint</Application>
  <PresentationFormat>On-screen Show (4:3)</PresentationFormat>
  <Paragraphs>73</Paragraphs>
  <Slides>25</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Times New Roman</vt:lpstr>
      <vt:lpstr>Office Theme</vt:lpstr>
      <vt:lpstr>1_Office Theme</vt:lpstr>
      <vt:lpstr>Custom Design</vt:lpstr>
      <vt:lpstr> Gary Sanitary District What happens when you flush? </vt:lpstr>
      <vt:lpstr>PowerPoint Presentation</vt:lpstr>
      <vt:lpstr>PowerPoint Presentation</vt:lpstr>
      <vt:lpstr>PowerPoint Presentation</vt:lpstr>
      <vt:lpstr>PowerPoint Presentation</vt:lpstr>
      <vt:lpstr>PowerPoint Presentation</vt:lpstr>
      <vt:lpstr>PowerPoint Presentation</vt:lpstr>
      <vt:lpstr>What happens if we don’t treat wastewater?</vt:lpstr>
      <vt:lpstr>PowerPoint Presentation</vt:lpstr>
      <vt:lpstr>PowerPoint Presentation</vt:lpstr>
      <vt:lpstr>PowerPoint Presentation</vt:lpstr>
      <vt:lpstr> GSD WWTP</vt:lpstr>
      <vt:lpstr>Trash Rack</vt:lpstr>
      <vt:lpstr>PowerPoint Presentation</vt:lpstr>
      <vt:lpstr>GSD has eight square and two rectangular primary clarifiers.</vt:lpstr>
      <vt:lpstr>c</vt:lpstr>
      <vt:lpstr>GSD has six aeration tanks where air is added to help the bacteria thrive.</vt:lpstr>
      <vt:lpstr>PowerPoint Presentation</vt:lpstr>
      <vt:lpstr>PowerPoint Presentation</vt:lpstr>
      <vt:lpstr>Chlorine Contact Chamber</vt:lpstr>
      <vt:lpstr>Outfall</vt:lpstr>
      <vt:lpstr>PowerPoint Presentation</vt:lpstr>
      <vt:lpstr>PowerPoint Presentation</vt:lpstr>
      <vt:lpstr>PowerPoint Presentation</vt:lpstr>
      <vt:lpstr>PowerPoint Presentation</vt:lpstr>
    </vt:vector>
  </TitlesOfParts>
  <Company>Gary Sanitary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Gary Sanitary District 75 years as a District Clean Water is Everybody’s Business</dc:title>
  <dc:creator>GSD</dc:creator>
  <cp:lastModifiedBy>Timothy Alston</cp:lastModifiedBy>
  <cp:revision>86</cp:revision>
  <cp:lastPrinted>2015-07-09T20:25:11Z</cp:lastPrinted>
  <dcterms:created xsi:type="dcterms:W3CDTF">2013-08-05T20:49:45Z</dcterms:created>
  <dcterms:modified xsi:type="dcterms:W3CDTF">2023-05-24T13:40:04Z</dcterms:modified>
</cp:coreProperties>
</file>